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431"/>
    <p:restoredTop sz="94675"/>
  </p:normalViewPr>
  <p:slideViewPr>
    <p:cSldViewPr snapToGrid="0" snapToObjects="1">
      <p:cViewPr varScale="1">
        <p:scale>
          <a:sx n="76" d="100"/>
          <a:sy n="76" d="100"/>
        </p:scale>
        <p:origin x="21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2.png>
</file>

<file path=ppt/media/image3.png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ECD19FB2-3AAB-4D03-B13A-2960828C78E3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80288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2131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45344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6200950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70464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181154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28103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4047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F0FD78B-DB02-4362-BCDC-98A55456977C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9784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190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F39F4F5-F4D2-4D2A-AB60-88D37ADCB869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8094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5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3577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0592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581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3326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347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F1133-3259-4C45-BABA-5B62D9C6F78D}" type="datetimeFigureOut">
              <a:rPr lang="en-US" smtClean="0"/>
              <a:t>11/1/16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393758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RANSOMWARE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Michael Bailey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013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closing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Public needs to be aware of ransomware</a:t>
            </a:r>
          </a:p>
          <a:p>
            <a:r>
              <a:rPr lang="en-US" dirty="0" smtClean="0"/>
              <a:t>Ransomware is growing</a:t>
            </a:r>
          </a:p>
          <a:p>
            <a:r>
              <a:rPr lang="en-US" dirty="0" smtClean="0"/>
              <a:t>How much are you willing to pay for your own data?</a:t>
            </a:r>
          </a:p>
          <a:p>
            <a:r>
              <a:rPr lang="en-US" i="1" dirty="0" smtClean="0"/>
              <a:t>Bad pun here</a:t>
            </a:r>
          </a:p>
        </p:txBody>
      </p:sp>
    </p:spTree>
    <p:extLst>
      <p:ext uri="{BB962C8B-B14F-4D97-AF65-F5344CB8AC3E}">
        <p14:creationId xmlns:p14="http://schemas.microsoft.com/office/powerpoint/2010/main" val="19054365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Ahrens, M. (2016, October 23). [Personal interview</a:t>
            </a:r>
            <a:r>
              <a:rPr lang="en-US" dirty="0" smtClean="0"/>
              <a:t>].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Woolsey</a:t>
            </a:r>
            <a:r>
              <a:rPr lang="en-US" dirty="0"/>
              <a:t>, A. (2015, October 29). Fairfax enters the growing world of bitcoin. </a:t>
            </a:r>
            <a:r>
              <a:rPr lang="en-US" i="1" dirty="0"/>
              <a:t>Fairfax Times</a:t>
            </a:r>
            <a:r>
              <a:rPr lang="en-US" dirty="0" smtClean="0"/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Maggi, F., Almgren, M., &amp; </a:t>
            </a:r>
            <a:r>
              <a:rPr lang="en-US" dirty="0" err="1"/>
              <a:t>Gulisano</a:t>
            </a:r>
            <a:r>
              <a:rPr lang="en-US" dirty="0"/>
              <a:t>, V. (2015). </a:t>
            </a:r>
            <a:r>
              <a:rPr lang="en-US" i="1" dirty="0"/>
              <a:t>Detection of Intrusions and Malware, and Vulnerability Assessment 12th International Conference </a:t>
            </a:r>
            <a:r>
              <a:rPr lang="en-US" i="1" dirty="0" err="1"/>
              <a:t>Dimva</a:t>
            </a:r>
            <a:r>
              <a:rPr lang="en-US" i="1" dirty="0"/>
              <a:t> 2015 Milan, Italy July 9-10 2015, Proceedings</a:t>
            </a:r>
            <a:r>
              <a:rPr lang="en-US" dirty="0"/>
              <a:t>. Springer-</a:t>
            </a:r>
            <a:r>
              <a:rPr lang="en-US" dirty="0" err="1"/>
              <a:t>Verlag</a:t>
            </a:r>
            <a:r>
              <a:rPr lang="en-US" dirty="0"/>
              <a:t> New York</a:t>
            </a:r>
            <a:r>
              <a:rPr lang="en-US" dirty="0" smtClean="0"/>
              <a:t>.</a:t>
            </a: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Luo, X., &amp; Liao, Q. (2007). Awareness Education as the Key to Ransomware Prevention. </a:t>
            </a:r>
            <a:r>
              <a:rPr lang="en-US" i="1" dirty="0"/>
              <a:t>Information Systems Security,</a:t>
            </a:r>
            <a:r>
              <a:rPr lang="en-US" dirty="0"/>
              <a:t> </a:t>
            </a:r>
            <a:r>
              <a:rPr lang="en-US" i="1" dirty="0"/>
              <a:t>16</a:t>
            </a:r>
            <a:r>
              <a:rPr lang="en-US" dirty="0"/>
              <a:t>(4), 195-202. doi:10.1080/10658980701576412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/>
              <a:t>Goodin</a:t>
            </a:r>
            <a:r>
              <a:rPr lang="en-US" dirty="0"/>
              <a:t>, D. (2016, April 11). Experts Crack Nasty Ransomware That Took Crypto-extortion to New Heights. Retrieved from http://</a:t>
            </a:r>
            <a:r>
              <a:rPr lang="en-US" dirty="0" err="1"/>
              <a:t>arstechnica.com</a:t>
            </a:r>
            <a:r>
              <a:rPr lang="en-US" dirty="0"/>
              <a:t>/security/2016/04/experts-crack-nasty-ransomware-that-took-crypto-extortion-to-new-heights/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048000" y="310583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effectLst/>
              <a:latin typeface="Calibri" charset="0"/>
              <a:ea typeface="Calibri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0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Takes your files and makes you pay for them</a:t>
            </a:r>
          </a:p>
          <a:p>
            <a:r>
              <a:rPr lang="en-US" dirty="0" smtClean="0"/>
              <a:t>Browser, updating, </a:t>
            </a:r>
            <a:r>
              <a:rPr lang="en-US" dirty="0" err="1" smtClean="0"/>
              <a:t>etc</a:t>
            </a:r>
            <a:endParaRPr lang="en-US" dirty="0" smtClean="0"/>
          </a:p>
          <a:p>
            <a:r>
              <a:rPr lang="en-US" dirty="0" smtClean="0"/>
              <a:t>On the rise</a:t>
            </a:r>
          </a:p>
          <a:p>
            <a:r>
              <a:rPr lang="en-US" dirty="0" smtClean="0"/>
              <a:t>Targets indiscriminately, including hospitals</a:t>
            </a:r>
            <a:r>
              <a:rPr lang="en-US" baseline="30000" dirty="0" smtClean="0"/>
              <a:t>[5]</a:t>
            </a:r>
          </a:p>
        </p:txBody>
      </p:sp>
    </p:spTree>
    <p:extLst>
      <p:ext uri="{BB962C8B-B14F-4D97-AF65-F5344CB8AC3E}">
        <p14:creationId xmlns:p14="http://schemas.microsoft.com/office/powerpoint/2010/main" val="1887220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do I care?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Students are consistently targeted</a:t>
            </a:r>
          </a:p>
          <a:p>
            <a:pPr lvl="1"/>
            <a:r>
              <a:rPr lang="en-US" dirty="0" smtClean="0"/>
              <a:t>Piracy</a:t>
            </a:r>
          </a:p>
          <a:p>
            <a:pPr lvl="1"/>
            <a:r>
              <a:rPr lang="en-US" dirty="0" smtClean="0"/>
              <a:t>Suspicious Websites</a:t>
            </a:r>
          </a:p>
          <a:p>
            <a:r>
              <a:rPr lang="en-US" dirty="0" smtClean="0"/>
              <a:t>Doesn’t require administrative access</a:t>
            </a:r>
          </a:p>
          <a:p>
            <a:r>
              <a:rPr lang="en-US" dirty="0" smtClean="0"/>
              <a:t>Opens your files, encrypts</a:t>
            </a:r>
          </a:p>
          <a:p>
            <a:r>
              <a:rPr lang="en-US" dirty="0" smtClean="0"/>
              <a:t>Admittedly more common in companies</a:t>
            </a:r>
          </a:p>
        </p:txBody>
      </p:sp>
    </p:spTree>
    <p:extLst>
      <p:ext uri="{BB962C8B-B14F-4D97-AF65-F5344CB8AC3E}">
        <p14:creationId xmlns:p14="http://schemas.microsoft.com/office/powerpoint/2010/main" val="2373478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9660581" y="4341354"/>
            <a:ext cx="1772822" cy="1959435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mtClean="0"/>
              <a:t>z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Intern </a:t>
            </a:r>
            <a:r>
              <a:rPr lang="mr-IN" dirty="0" smtClean="0"/>
              <a:t>–</a:t>
            </a:r>
            <a:r>
              <a:rPr lang="en-US" dirty="0" smtClean="0"/>
              <a:t> The </a:t>
            </a:r>
            <a:r>
              <a:rPr lang="en-US" dirty="0" err="1" smtClean="0"/>
              <a:t>Crypsis</a:t>
            </a:r>
            <a:r>
              <a:rPr lang="en-US" dirty="0" smtClean="0"/>
              <a:t> Group	</a:t>
            </a:r>
          </a:p>
          <a:p>
            <a:pPr lvl="1"/>
            <a:r>
              <a:rPr lang="en-US" dirty="0" smtClean="0"/>
              <a:t>Tysons area DFIR company</a:t>
            </a:r>
          </a:p>
          <a:p>
            <a:pPr lvl="1"/>
            <a:r>
              <a:rPr lang="en-US" dirty="0" smtClean="0"/>
              <a:t>Approaching 2</a:t>
            </a:r>
            <a:r>
              <a:rPr lang="en-US" baseline="30000" dirty="0" smtClean="0"/>
              <a:t>nd</a:t>
            </a:r>
            <a:r>
              <a:rPr lang="en-US" dirty="0" smtClean="0"/>
              <a:t> year</a:t>
            </a:r>
          </a:p>
          <a:p>
            <a:pPr lvl="1"/>
            <a:r>
              <a:rPr lang="en-US" dirty="0" smtClean="0"/>
              <a:t>Also worked for cybersecurity contractor in 2014, IT shop in 2015-2016</a:t>
            </a:r>
          </a:p>
          <a:p>
            <a:r>
              <a:rPr lang="en-US" dirty="0" smtClean="0"/>
              <a:t>The </a:t>
            </a:r>
            <a:r>
              <a:rPr lang="en-US" dirty="0" err="1" smtClean="0"/>
              <a:t>Crypsis</a:t>
            </a:r>
            <a:r>
              <a:rPr lang="en-US" dirty="0" smtClean="0"/>
              <a:t> Group encounters a lot of ransomware cases</a:t>
            </a:r>
          </a:p>
          <a:p>
            <a:r>
              <a:rPr lang="en-US" dirty="0" smtClean="0"/>
              <a:t>I reverse engineer viruses, including ransomware</a:t>
            </a:r>
          </a:p>
          <a:p>
            <a:pPr lvl="1"/>
            <a:r>
              <a:rPr lang="en-US" dirty="0" smtClean="0"/>
              <a:t>I am not the only one</a:t>
            </a:r>
            <a:r>
              <a:rPr lang="en-US" baseline="30000" dirty="0" smtClean="0"/>
              <a:t>[4]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102" b="94922" l="2148" r="96289">
                        <a14:foregroundMark x1="25195" y1="16211" x2="25195" y2="16211"/>
                        <a14:foregroundMark x1="18164" y1="48828" x2="18164" y2="48828"/>
                        <a14:foregroundMark x1="58203" y1="45703" x2="58203" y2="45703"/>
                        <a14:foregroundMark x1="71094" y1="82813" x2="71094" y2="82813"/>
                        <a14:foregroundMark x1="92969" y1="52344" x2="92969" y2="52344"/>
                        <a14:foregroundMark x1="50586" y1="4102" x2="50586" y2="4102"/>
                        <a14:foregroundMark x1="19141" y1="81445" x2="19141" y2="81445"/>
                        <a14:foregroundMark x1="40625" y1="94922" x2="40625" y2="94922"/>
                        <a14:foregroundMark x1="6836" y1="50586" x2="6836" y2="50586"/>
                        <a14:foregroundMark x1="32031" y1="30273" x2="32031" y2="30273"/>
                        <a14:foregroundMark x1="27539" y1="47070" x2="27539" y2="47070"/>
                        <a14:foregroundMark x1="59180" y1="69727" x2="59180" y2="69727"/>
                        <a14:foregroundMark x1="60547" y1="72852" x2="60547" y2="72852"/>
                        <a14:foregroundMark x1="61523" y1="25586" x2="61523" y2="25586"/>
                        <a14:foregroundMark x1="72656" y1="28711" x2="72656" y2="28711"/>
                        <a14:foregroundMark x1="96484" y1="44922" x2="96484" y2="44922"/>
                        <a14:foregroundMark x1="39258" y1="26953" x2="39258" y2="26953"/>
                        <a14:foregroundMark x1="35938" y1="31250" x2="35938" y2="31836"/>
                        <a14:foregroundMark x1="29883" y1="35742" x2="29883" y2="35742"/>
                        <a14:foregroundMark x1="44141" y1="74805" x2="44141" y2="74805"/>
                        <a14:foregroundMark x1="28320" y1="63867" x2="28320" y2="63867"/>
                        <a14:foregroundMark x1="73242" y1="69922" x2="73242" y2="69922"/>
                        <a14:foregroundMark x1="49023" y1="19727" x2="49023" y2="19727"/>
                        <a14:foregroundMark x1="50391" y1="26563" x2="50391" y2="26563"/>
                        <a14:foregroundMark x1="28906" y1="45313" x2="28906" y2="45313"/>
                        <a14:foregroundMark x1="2148" y1="46875" x2="2148" y2="46875"/>
                        <a14:backgroundMark x1="33008" y1="47852" x2="32813" y2="4824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44024" y="4092574"/>
            <a:ext cx="2522539" cy="252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22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we’ll learn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Ransomware is growing</a:t>
            </a:r>
          </a:p>
          <a:p>
            <a:r>
              <a:rPr lang="en-US" dirty="0" smtClean="0"/>
              <a:t>How does it work?</a:t>
            </a:r>
          </a:p>
          <a:p>
            <a:r>
              <a:rPr lang="en-US" dirty="0" smtClean="0"/>
              <a:t>How does it spread?</a:t>
            </a:r>
          </a:p>
          <a:p>
            <a:r>
              <a:rPr lang="en-US" dirty="0" smtClean="0"/>
              <a:t>Do you pay the ransom?</a:t>
            </a:r>
          </a:p>
          <a:p>
            <a:r>
              <a:rPr lang="en-US" dirty="0" smtClean="0"/>
              <a:t>How can it be prevented?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7037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Say you got infected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Your personal files are encrypted</a:t>
            </a:r>
          </a:p>
          <a:p>
            <a:pPr lvl="1"/>
            <a:r>
              <a:rPr lang="en-US" dirty="0" smtClean="0"/>
              <a:t>You have no backups</a:t>
            </a:r>
          </a:p>
          <a:p>
            <a:pPr lvl="1"/>
            <a:r>
              <a:rPr lang="en-US" dirty="0" smtClean="0"/>
              <a:t>You have no recourse</a:t>
            </a:r>
          </a:p>
          <a:p>
            <a:r>
              <a:rPr lang="en-US" dirty="0" smtClean="0"/>
              <a:t>You are prompted to pay a certain Bitcoin address</a:t>
            </a:r>
          </a:p>
          <a:p>
            <a:r>
              <a:rPr lang="en-US" dirty="0" smtClean="0"/>
              <a:t>You go to Chain Bridge Rd or online to buy Bitcoin</a:t>
            </a:r>
            <a:r>
              <a:rPr lang="en-US" baseline="30000" dirty="0" smtClean="0"/>
              <a:t>[1]</a:t>
            </a:r>
          </a:p>
          <a:p>
            <a:r>
              <a:rPr lang="en-US" dirty="0" smtClean="0"/>
              <a:t>You pay the Bitcoin</a:t>
            </a:r>
          </a:p>
          <a:p>
            <a:pPr lvl="1"/>
            <a:r>
              <a:rPr lang="en-US" dirty="0" smtClean="0"/>
              <a:t>1 BTC = $727.31 USD</a:t>
            </a:r>
          </a:p>
          <a:p>
            <a:r>
              <a:rPr lang="en-US" dirty="0" smtClean="0"/>
              <a:t>Careful, Bitcoin is volatile</a:t>
            </a:r>
          </a:p>
          <a:p>
            <a:pPr lvl="1"/>
            <a:r>
              <a:rPr lang="en-US" dirty="0" smtClean="0"/>
              <a:t>Was </a:t>
            </a:r>
            <a:r>
              <a:rPr lang="en-US" dirty="0"/>
              <a:t>$</a:t>
            </a:r>
            <a:r>
              <a:rPr lang="en-US" dirty="0" smtClean="0"/>
              <a:t>654 when I wrote this draft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6134" y="2428622"/>
            <a:ext cx="2370667" cy="355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6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I do when it attacks?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Frequently is introduced via browser</a:t>
            </a:r>
          </a:p>
          <a:p>
            <a:r>
              <a:rPr lang="en-US" dirty="0" smtClean="0"/>
              <a:t>Almost always human error and not the error of a computer</a:t>
            </a:r>
          </a:p>
          <a:p>
            <a:r>
              <a:rPr lang="en-US" dirty="0" smtClean="0"/>
              <a:t>I interviewed Matt Ahrens</a:t>
            </a:r>
          </a:p>
          <a:p>
            <a:pPr lvl="1"/>
            <a:r>
              <a:rPr lang="en-US" dirty="0" smtClean="0"/>
              <a:t>“Users are undereducated”</a:t>
            </a:r>
            <a:r>
              <a:rPr lang="en-US" baseline="30000" dirty="0" smtClean="0"/>
              <a:t>[2]</a:t>
            </a:r>
            <a:endParaRPr lang="en-US" dirty="0" smtClean="0"/>
          </a:p>
          <a:p>
            <a:r>
              <a:rPr lang="en-US" dirty="0" smtClean="0"/>
              <a:t>Chrome &gt; Firefox &gt; Internet Explorer</a:t>
            </a:r>
          </a:p>
          <a:p>
            <a:pPr lvl="1"/>
            <a:r>
              <a:rPr lang="en-US" dirty="0" smtClean="0"/>
              <a:t>IE is trying to change this</a:t>
            </a:r>
          </a:p>
          <a:p>
            <a:r>
              <a:rPr lang="en-US" dirty="0" smtClean="0"/>
              <a:t>Don’t click unknown links</a:t>
            </a:r>
          </a:p>
          <a:p>
            <a:r>
              <a:rPr lang="en-US" dirty="0"/>
              <a:t>D</a:t>
            </a:r>
            <a:r>
              <a:rPr lang="en-US" dirty="0" smtClean="0"/>
              <a:t>on’t try to fight it if you don’t know how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4266" y="2425698"/>
            <a:ext cx="1921933" cy="192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686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I pay?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Debate</a:t>
            </a:r>
          </a:p>
          <a:p>
            <a:pPr lvl="1"/>
            <a:r>
              <a:rPr lang="en-US" dirty="0" smtClean="0"/>
              <a:t>FBI says “no”</a:t>
            </a:r>
          </a:p>
          <a:p>
            <a:pPr lvl="1"/>
            <a:r>
              <a:rPr lang="en-US" dirty="0" smtClean="0"/>
              <a:t>The </a:t>
            </a:r>
            <a:r>
              <a:rPr lang="en-US" dirty="0" err="1" smtClean="0"/>
              <a:t>Crypsis</a:t>
            </a:r>
            <a:r>
              <a:rPr lang="en-US" dirty="0" smtClean="0"/>
              <a:t> Group says “Depends”</a:t>
            </a:r>
          </a:p>
          <a:p>
            <a:pPr lvl="1"/>
            <a:r>
              <a:rPr lang="en-US" dirty="0" smtClean="0"/>
              <a:t>Some say “yes”</a:t>
            </a:r>
          </a:p>
          <a:p>
            <a:r>
              <a:rPr lang="en-US" dirty="0" smtClean="0"/>
              <a:t>Your bootleg copy of </a:t>
            </a:r>
            <a:r>
              <a:rPr lang="en-US" dirty="0" err="1" smtClean="0"/>
              <a:t>Yeezus</a:t>
            </a:r>
            <a:r>
              <a:rPr lang="en-US" dirty="0" smtClean="0"/>
              <a:t> doesn’t equal Your Last Will and Testament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797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 I avoid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Get antivirus</a:t>
            </a:r>
          </a:p>
          <a:p>
            <a:r>
              <a:rPr lang="en-US" dirty="0" smtClean="0"/>
              <a:t>Keep your software updated</a:t>
            </a:r>
          </a:p>
          <a:p>
            <a:r>
              <a:rPr lang="en-US" dirty="0" smtClean="0"/>
              <a:t>Keep backups</a:t>
            </a:r>
            <a:r>
              <a:rPr lang="en-US" baseline="30000" dirty="0" smtClean="0"/>
              <a:t>[3]</a:t>
            </a:r>
          </a:p>
          <a:p>
            <a:pPr lvl="1"/>
            <a:r>
              <a:rPr lang="en-US" dirty="0" smtClean="0"/>
              <a:t>Do not keep backups writeable</a:t>
            </a:r>
          </a:p>
          <a:p>
            <a:pPr lvl="1"/>
            <a:r>
              <a:rPr lang="en-US" dirty="0" smtClean="0"/>
              <a:t>This was an issue at a previous employer</a:t>
            </a:r>
          </a:p>
          <a:p>
            <a:pPr lvl="1"/>
            <a:r>
              <a:rPr lang="en-US" dirty="0" smtClean="0"/>
              <a:t>People regret not doing backups almost every time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551430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64</TotalTime>
  <Words>349</Words>
  <Application>Microsoft Macintosh PowerPoint</Application>
  <PresentationFormat>Widescreen</PresentationFormat>
  <Paragraphs>73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Century Gothic</vt:lpstr>
      <vt:lpstr>Mangal</vt:lpstr>
      <vt:lpstr>Times New Roman</vt:lpstr>
      <vt:lpstr>Arial</vt:lpstr>
      <vt:lpstr>Vapor Trail</vt:lpstr>
      <vt:lpstr>RANSOMWARE</vt:lpstr>
      <vt:lpstr>What is it?</vt:lpstr>
      <vt:lpstr>Why do I care?</vt:lpstr>
      <vt:lpstr>Who am I?</vt:lpstr>
      <vt:lpstr>What we’ll learn</vt:lpstr>
      <vt:lpstr>Say you got infected…</vt:lpstr>
      <vt:lpstr>What do I do when it attacks? </vt:lpstr>
      <vt:lpstr>Do I pay?</vt:lpstr>
      <vt:lpstr>How do I avoid it?</vt:lpstr>
      <vt:lpstr>In closing…</vt:lpstr>
      <vt:lpstr>Sources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RANSOMWARE</dc:title>
  <dc:creator>Michael Bailey</dc:creator>
  <cp:lastModifiedBy>Michael Bailey</cp:lastModifiedBy>
  <cp:revision>14</cp:revision>
  <dcterms:created xsi:type="dcterms:W3CDTF">2016-11-01T16:24:46Z</dcterms:created>
  <dcterms:modified xsi:type="dcterms:W3CDTF">2016-11-01T18:08:23Z</dcterms:modified>
</cp:coreProperties>
</file>

<file path=docProps/thumbnail.jpeg>
</file>